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09" r:id="rId1"/>
  </p:sldMasterIdLst>
  <p:sldIdLst>
    <p:sldId id="257" r:id="rId2"/>
    <p:sldId id="270" r:id="rId3"/>
    <p:sldId id="339" r:id="rId4"/>
    <p:sldId id="293" r:id="rId5"/>
    <p:sldId id="344" r:id="rId6"/>
    <p:sldId id="345" r:id="rId7"/>
    <p:sldId id="346" r:id="rId8"/>
    <p:sldId id="347" r:id="rId9"/>
    <p:sldId id="348" r:id="rId10"/>
    <p:sldId id="34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444" autoAdjust="0"/>
  </p:normalViewPr>
  <p:slideViewPr>
    <p:cSldViewPr>
      <p:cViewPr varScale="1">
        <p:scale>
          <a:sx n="104" d="100"/>
          <a:sy n="104" d="100"/>
        </p:scale>
        <p:origin x="8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4AE0F-2096-4458-B94D-4B905FF4EFC6}" type="doc">
      <dgm:prSet loTypeId="urn:microsoft.com/office/officeart/2005/8/layout/cycle2" loCatId="cycle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70CE543-23DA-41F2-AC15-0E18BE6CEB2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У саставу листе видео лекција „ Углови на даљину“ која је намењена ученицима геодетског смера, налази се и 5 видео лекција о обради вертикалних углова. Лекције трају до 20 минута и садрже објашњења и рад на конкретним примерима, илустрације проблема, упутства за самостални (домаћи) рад</a:t>
          </a:r>
          <a:endParaRPr lang="en-US" b="1" dirty="0">
            <a:solidFill>
              <a:schemeClr val="bg1"/>
            </a:solidFill>
          </a:endParaRPr>
        </a:p>
      </dgm:t>
    </dgm:pt>
    <dgm:pt modelId="{7FA17E05-1442-4EF0-B28E-43CE3B352835}" type="parTrans" cxnId="{568063EA-2EB1-4D98-9147-162452F80A9F}">
      <dgm:prSet/>
      <dgm:spPr/>
      <dgm:t>
        <a:bodyPr/>
        <a:lstStyle/>
        <a:p>
          <a:endParaRPr lang="en-US"/>
        </a:p>
      </dgm:t>
    </dgm:pt>
    <dgm:pt modelId="{291CA75D-6886-4522-9787-472BCF25C274}" type="sibTrans" cxnId="{568063EA-2EB1-4D98-9147-162452F80A9F}">
      <dgm:prSet/>
      <dgm:spPr/>
      <dgm:t>
        <a:bodyPr/>
        <a:lstStyle/>
        <a:p>
          <a:endParaRPr lang="en-US"/>
        </a:p>
      </dgm:t>
    </dgm:pt>
    <dgm:pt modelId="{10246473-8ED3-4BB1-81AB-72B6D66D587E}" type="pres">
      <dgm:prSet presAssocID="{CE54AE0F-2096-4458-B94D-4B905FF4EFC6}" presName="cycle" presStyleCnt="0">
        <dgm:presLayoutVars>
          <dgm:dir/>
          <dgm:resizeHandles val="exact"/>
        </dgm:presLayoutVars>
      </dgm:prSet>
      <dgm:spPr/>
    </dgm:pt>
    <dgm:pt modelId="{7CD02299-4AF2-4DD7-8FC4-87D91F6C93BA}" type="pres">
      <dgm:prSet presAssocID="{D70CE543-23DA-41F2-AC15-0E18BE6CEB2D}" presName="node" presStyleLbl="node1" presStyleIdx="0" presStyleCnt="1" custScaleY="95564">
        <dgm:presLayoutVars>
          <dgm:bulletEnabled val="1"/>
        </dgm:presLayoutVars>
      </dgm:prSet>
      <dgm:spPr/>
    </dgm:pt>
  </dgm:ptLst>
  <dgm:cxnLst>
    <dgm:cxn modelId="{C3AF9628-D4EA-42D8-8FE8-6CD57F100540}" type="presOf" srcId="{CE54AE0F-2096-4458-B94D-4B905FF4EFC6}" destId="{10246473-8ED3-4BB1-81AB-72B6D66D587E}" srcOrd="0" destOrd="0" presId="urn:microsoft.com/office/officeart/2005/8/layout/cycle2"/>
    <dgm:cxn modelId="{F0C13942-7520-423A-AB8F-C1DA2738EEBD}" type="presOf" srcId="{D70CE543-23DA-41F2-AC15-0E18BE6CEB2D}" destId="{7CD02299-4AF2-4DD7-8FC4-87D91F6C93BA}" srcOrd="0" destOrd="0" presId="urn:microsoft.com/office/officeart/2005/8/layout/cycle2"/>
    <dgm:cxn modelId="{568063EA-2EB1-4D98-9147-162452F80A9F}" srcId="{CE54AE0F-2096-4458-B94D-4B905FF4EFC6}" destId="{D70CE543-23DA-41F2-AC15-0E18BE6CEB2D}" srcOrd="0" destOrd="0" parTransId="{7FA17E05-1442-4EF0-B28E-43CE3B352835}" sibTransId="{291CA75D-6886-4522-9787-472BCF25C274}"/>
    <dgm:cxn modelId="{5AC6C179-C6B0-418E-B292-EAB6E54EA21A}" type="presParOf" srcId="{10246473-8ED3-4BB1-81AB-72B6D66D587E}" destId="{7CD02299-4AF2-4DD7-8FC4-87D91F6C93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F27EF6-9A6F-4DAC-86BA-27305998BD81}" type="doc">
      <dgm:prSet loTypeId="urn:microsoft.com/office/officeart/2005/8/layout/lProcess3" loCatId="process" qsTypeId="urn:microsoft.com/office/officeart/2005/8/quickstyle/3d4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6CED33C-6BBE-4245-B87E-A5B86CD9352A}">
      <dgm:prSet/>
      <dgm:spPr/>
      <dgm:t>
        <a:bodyPr/>
        <a:lstStyle/>
        <a:p>
          <a:r>
            <a:rPr lang="ru-RU"/>
            <a:t>Задаци су рађени у </a:t>
          </a:r>
          <a:r>
            <a:rPr lang="en-US"/>
            <a:t>Microsoft Excel 365 </a:t>
          </a:r>
          <a:r>
            <a:rPr lang="ru-RU"/>
            <a:t>програму, илустрације су урађене у </a:t>
          </a:r>
          <a:r>
            <a:rPr lang="en-US"/>
            <a:t>AutoCAD 2019 </a:t>
          </a:r>
          <a:r>
            <a:rPr lang="ru-RU"/>
            <a:t>програму</a:t>
          </a:r>
          <a:endParaRPr lang="en-US"/>
        </a:p>
      </dgm:t>
    </dgm:pt>
    <dgm:pt modelId="{018BCE23-BD48-47FB-85AE-DD7C3CBD8E14}" type="parTrans" cxnId="{2FE10E7E-2877-46A0-B1EB-894277FE70BE}">
      <dgm:prSet/>
      <dgm:spPr/>
      <dgm:t>
        <a:bodyPr/>
        <a:lstStyle/>
        <a:p>
          <a:endParaRPr lang="en-US"/>
        </a:p>
      </dgm:t>
    </dgm:pt>
    <dgm:pt modelId="{38D44524-0E66-461A-AE22-2FDC75240077}" type="sibTrans" cxnId="{2FE10E7E-2877-46A0-B1EB-894277FE70BE}">
      <dgm:prSet/>
      <dgm:spPr/>
      <dgm:t>
        <a:bodyPr/>
        <a:lstStyle/>
        <a:p>
          <a:endParaRPr lang="en-US"/>
        </a:p>
      </dgm:t>
    </dgm:pt>
    <dgm:pt modelId="{E253A999-F70D-4469-B147-7342F5A0299F}" type="pres">
      <dgm:prSet presAssocID="{02F27EF6-9A6F-4DAC-86BA-27305998BD8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77D3314-6E4F-47CD-9776-6EFE36D2819D}" type="pres">
      <dgm:prSet presAssocID="{E6CED33C-6BBE-4245-B87E-A5B86CD9352A}" presName="horFlow" presStyleCnt="0"/>
      <dgm:spPr/>
    </dgm:pt>
    <dgm:pt modelId="{232D05E5-865C-46EF-9529-BE7AD5AAD9BA}" type="pres">
      <dgm:prSet presAssocID="{E6CED33C-6BBE-4245-B87E-A5B86CD9352A}" presName="bigChev" presStyleLbl="node1" presStyleIdx="0" presStyleCnt="1"/>
      <dgm:spPr/>
    </dgm:pt>
  </dgm:ptLst>
  <dgm:cxnLst>
    <dgm:cxn modelId="{2FE10E7E-2877-46A0-B1EB-894277FE70BE}" srcId="{02F27EF6-9A6F-4DAC-86BA-27305998BD81}" destId="{E6CED33C-6BBE-4245-B87E-A5B86CD9352A}" srcOrd="0" destOrd="0" parTransId="{018BCE23-BD48-47FB-85AE-DD7C3CBD8E14}" sibTransId="{38D44524-0E66-461A-AE22-2FDC75240077}"/>
    <dgm:cxn modelId="{C86DB79D-A3C8-462D-B195-535A2B8B1C80}" type="presOf" srcId="{02F27EF6-9A6F-4DAC-86BA-27305998BD81}" destId="{E253A999-F70D-4469-B147-7342F5A0299F}" srcOrd="0" destOrd="0" presId="urn:microsoft.com/office/officeart/2005/8/layout/lProcess3"/>
    <dgm:cxn modelId="{37CAA6F3-45A2-4657-B05D-4F213112AA94}" type="presOf" srcId="{E6CED33C-6BBE-4245-B87E-A5B86CD9352A}" destId="{232D05E5-865C-46EF-9529-BE7AD5AAD9BA}" srcOrd="0" destOrd="0" presId="urn:microsoft.com/office/officeart/2005/8/layout/lProcess3"/>
    <dgm:cxn modelId="{9539C84D-DCBA-4692-AA33-48C44B30065D}" type="presParOf" srcId="{E253A999-F70D-4469-B147-7342F5A0299F}" destId="{E77D3314-6E4F-47CD-9776-6EFE36D2819D}" srcOrd="0" destOrd="0" presId="urn:microsoft.com/office/officeart/2005/8/layout/lProcess3"/>
    <dgm:cxn modelId="{8A3BDDE5-825C-49DF-B238-48AA097B2914}" type="presParOf" srcId="{E77D3314-6E4F-47CD-9776-6EFE36D2819D}" destId="{232D05E5-865C-46EF-9529-BE7AD5AAD9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B4EAA-F082-4B94-9E16-90E88DAD9073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6B891E-FB81-447D-B26D-D1BE92DCFF1A}">
      <dgm:prSet/>
      <dgm:spPr/>
      <dgm:t>
        <a:bodyPr/>
        <a:lstStyle/>
        <a:p>
          <a:r>
            <a:rPr lang="ru-RU" dirty="0"/>
            <a:t>Сваки ученик је имао посебно креирани (домаћи) задатак са различитом поставком, а исте тежине.</a:t>
          </a:r>
          <a:endParaRPr lang="en-US" dirty="0"/>
        </a:p>
      </dgm:t>
    </dgm:pt>
    <dgm:pt modelId="{6EC92F8B-0D54-4144-A1A3-CF70AB3AD9F5}" type="parTrans" cxnId="{2EB46E5D-E060-451E-A770-71509D47B5C7}">
      <dgm:prSet/>
      <dgm:spPr/>
      <dgm:t>
        <a:bodyPr/>
        <a:lstStyle/>
        <a:p>
          <a:endParaRPr lang="en-US"/>
        </a:p>
      </dgm:t>
    </dgm:pt>
    <dgm:pt modelId="{AA6C4F58-8E8E-4E23-BF78-A586DA270BD8}" type="sibTrans" cxnId="{2EB46E5D-E060-451E-A770-71509D47B5C7}">
      <dgm:prSet/>
      <dgm:spPr/>
      <dgm:t>
        <a:bodyPr/>
        <a:lstStyle/>
        <a:p>
          <a:endParaRPr lang="en-US"/>
        </a:p>
      </dgm:t>
    </dgm:pt>
    <dgm:pt modelId="{4D93EFB3-F4EE-4091-86AA-5B4504FABFE5}" type="pres">
      <dgm:prSet presAssocID="{DCDB4EAA-F082-4B94-9E16-90E88DAD9073}" presName="Name0" presStyleCnt="0">
        <dgm:presLayoutVars>
          <dgm:dir/>
          <dgm:animLvl val="lvl"/>
          <dgm:resizeHandles val="exact"/>
        </dgm:presLayoutVars>
      </dgm:prSet>
      <dgm:spPr/>
    </dgm:pt>
    <dgm:pt modelId="{074F7F24-E7DE-4C01-8B3F-EE61089FF4B1}" type="pres">
      <dgm:prSet presAssocID="{2F6B891E-FB81-447D-B26D-D1BE92DCFF1A}" presName="boxAndChildren" presStyleCnt="0"/>
      <dgm:spPr/>
    </dgm:pt>
    <dgm:pt modelId="{8B9D8FD8-DD78-45BB-BBD0-E4446BE04163}" type="pres">
      <dgm:prSet presAssocID="{2F6B891E-FB81-447D-B26D-D1BE92DCFF1A}" presName="parentTextBox" presStyleLbl="node1" presStyleIdx="0" presStyleCnt="1"/>
      <dgm:spPr/>
    </dgm:pt>
  </dgm:ptLst>
  <dgm:cxnLst>
    <dgm:cxn modelId="{13D03107-5309-4A11-A9FE-431D81EEE491}" type="presOf" srcId="{DCDB4EAA-F082-4B94-9E16-90E88DAD9073}" destId="{4D93EFB3-F4EE-4091-86AA-5B4504FABFE5}" srcOrd="0" destOrd="0" presId="urn:microsoft.com/office/officeart/2005/8/layout/process4"/>
    <dgm:cxn modelId="{2EB46E5D-E060-451E-A770-71509D47B5C7}" srcId="{DCDB4EAA-F082-4B94-9E16-90E88DAD9073}" destId="{2F6B891E-FB81-447D-B26D-D1BE92DCFF1A}" srcOrd="0" destOrd="0" parTransId="{6EC92F8B-0D54-4144-A1A3-CF70AB3AD9F5}" sibTransId="{AA6C4F58-8E8E-4E23-BF78-A586DA270BD8}"/>
    <dgm:cxn modelId="{33F9AED6-5560-400F-892C-68C90F1D3F32}" type="presOf" srcId="{2F6B891E-FB81-447D-B26D-D1BE92DCFF1A}" destId="{8B9D8FD8-DD78-45BB-BBD0-E4446BE04163}" srcOrd="0" destOrd="0" presId="urn:microsoft.com/office/officeart/2005/8/layout/process4"/>
    <dgm:cxn modelId="{38833013-3854-48D1-B626-AAA38A6CF4CC}" type="presParOf" srcId="{4D93EFB3-F4EE-4091-86AA-5B4504FABFE5}" destId="{074F7F24-E7DE-4C01-8B3F-EE61089FF4B1}" srcOrd="0" destOrd="0" presId="urn:microsoft.com/office/officeart/2005/8/layout/process4"/>
    <dgm:cxn modelId="{66A27A2F-0066-4559-AC46-BD3CFC42B595}" type="presParOf" srcId="{074F7F24-E7DE-4C01-8B3F-EE61089FF4B1}" destId="{8B9D8FD8-DD78-45BB-BBD0-E4446BE041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B862A9-DFE6-4B44-B4AE-222FA2231985}" type="doc">
      <dgm:prSet loTypeId="urn:microsoft.com/office/officeart/2005/8/layout/hProcess9" loCatId="process" qsTypeId="urn:microsoft.com/office/officeart/2005/8/quickstyle/3d3" qsCatId="3D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1F3CE8C-7F66-4D15-9E98-B3ACAC5CDC1A}">
      <dgm:prSet/>
      <dgm:spPr/>
      <dgm:t>
        <a:bodyPr/>
        <a:lstStyle/>
        <a:p>
          <a:r>
            <a:rPr lang="ru-RU" dirty="0"/>
            <a:t>У учионици су ученици имали материјале и задатке, а константна је била и комуникација ученика и наставника.</a:t>
          </a:r>
          <a:endParaRPr lang="en-US" dirty="0"/>
        </a:p>
      </dgm:t>
    </dgm:pt>
    <dgm:pt modelId="{D677CE68-70CA-48DB-8C32-92BCC52F0505}" type="parTrans" cxnId="{D384FA44-2BEE-48EA-92D0-2C3C2DB6128C}">
      <dgm:prSet/>
      <dgm:spPr/>
      <dgm:t>
        <a:bodyPr/>
        <a:lstStyle/>
        <a:p>
          <a:endParaRPr lang="en-US"/>
        </a:p>
      </dgm:t>
    </dgm:pt>
    <dgm:pt modelId="{7138BCAA-BDEE-4BD7-A155-884C9347F2BE}" type="sibTrans" cxnId="{D384FA44-2BEE-48EA-92D0-2C3C2DB6128C}">
      <dgm:prSet/>
      <dgm:spPr/>
      <dgm:t>
        <a:bodyPr/>
        <a:lstStyle/>
        <a:p>
          <a:endParaRPr lang="en-US"/>
        </a:p>
      </dgm:t>
    </dgm:pt>
    <dgm:pt modelId="{CE73CF22-CD35-486E-BFC9-A2E380B83AE8}" type="pres">
      <dgm:prSet presAssocID="{D0B862A9-DFE6-4B44-B4AE-222FA2231985}" presName="CompostProcess" presStyleCnt="0">
        <dgm:presLayoutVars>
          <dgm:dir/>
          <dgm:resizeHandles val="exact"/>
        </dgm:presLayoutVars>
      </dgm:prSet>
      <dgm:spPr/>
    </dgm:pt>
    <dgm:pt modelId="{96A5C7EA-6EF2-407F-AFFD-5F33CCAA1B22}" type="pres">
      <dgm:prSet presAssocID="{D0B862A9-DFE6-4B44-B4AE-222FA2231985}" presName="arrow" presStyleLbl="bgShp" presStyleIdx="0" presStyleCnt="1"/>
      <dgm:spPr/>
    </dgm:pt>
    <dgm:pt modelId="{322DC5A5-310B-41AD-B8B6-BDEC2A238D16}" type="pres">
      <dgm:prSet presAssocID="{D0B862A9-DFE6-4B44-B4AE-222FA2231985}" presName="linearProcess" presStyleCnt="0"/>
      <dgm:spPr/>
    </dgm:pt>
    <dgm:pt modelId="{2A645A3B-A95D-4A75-9975-2D64CC8E29AB}" type="pres">
      <dgm:prSet presAssocID="{41F3CE8C-7F66-4D15-9E98-B3ACAC5CDC1A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854C291D-53FF-453A-AFC6-4BB16781DD56}" type="presOf" srcId="{D0B862A9-DFE6-4B44-B4AE-222FA2231985}" destId="{CE73CF22-CD35-486E-BFC9-A2E380B83AE8}" srcOrd="0" destOrd="0" presId="urn:microsoft.com/office/officeart/2005/8/layout/hProcess9"/>
    <dgm:cxn modelId="{4155D327-0A9A-42EB-B45B-E4846C23A348}" type="presOf" srcId="{41F3CE8C-7F66-4D15-9E98-B3ACAC5CDC1A}" destId="{2A645A3B-A95D-4A75-9975-2D64CC8E29AB}" srcOrd="0" destOrd="0" presId="urn:microsoft.com/office/officeart/2005/8/layout/hProcess9"/>
    <dgm:cxn modelId="{D384FA44-2BEE-48EA-92D0-2C3C2DB6128C}" srcId="{D0B862A9-DFE6-4B44-B4AE-222FA2231985}" destId="{41F3CE8C-7F66-4D15-9E98-B3ACAC5CDC1A}" srcOrd="0" destOrd="0" parTransId="{D677CE68-70CA-48DB-8C32-92BCC52F0505}" sibTransId="{7138BCAA-BDEE-4BD7-A155-884C9347F2BE}"/>
    <dgm:cxn modelId="{7C167E6D-B831-4F36-A0D0-5CB44460AD7A}" type="presParOf" srcId="{CE73CF22-CD35-486E-BFC9-A2E380B83AE8}" destId="{96A5C7EA-6EF2-407F-AFFD-5F33CCAA1B22}" srcOrd="0" destOrd="0" presId="urn:microsoft.com/office/officeart/2005/8/layout/hProcess9"/>
    <dgm:cxn modelId="{6D0055D9-E115-4951-A719-7629BFBECD35}" type="presParOf" srcId="{CE73CF22-CD35-486E-BFC9-A2E380B83AE8}" destId="{322DC5A5-310B-41AD-B8B6-BDEC2A238D16}" srcOrd="1" destOrd="0" presId="urn:microsoft.com/office/officeart/2005/8/layout/hProcess9"/>
    <dgm:cxn modelId="{2976BBCB-5329-46EF-81DE-CAA37C823C66}" type="presParOf" srcId="{322DC5A5-310B-41AD-B8B6-BDEC2A238D16}" destId="{2A645A3B-A95D-4A75-9975-2D64CC8E29A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02299-4AF2-4DD7-8FC4-87D91F6C93BA}">
      <dsp:nvSpPr>
        <dsp:cNvPr id="0" name=""/>
        <dsp:cNvSpPr/>
      </dsp:nvSpPr>
      <dsp:spPr>
        <a:xfrm>
          <a:off x="0" y="82320"/>
          <a:ext cx="2088232" cy="19955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b="1" kern="1200" dirty="0">
              <a:solidFill>
                <a:schemeClr val="bg1"/>
              </a:solidFill>
            </a:rPr>
            <a:t>У саставу листе видео лекција „ Углови на даљину“ која је намењена ученицима геодетског смера, налази се и 5 видео лекција о обради вертикалних углова. Лекције трају до 20 минута и садрже објашњења и рад на конкретним примерима, илустрације проблема, упутства за самостални (домаћи) рад</a:t>
          </a:r>
          <a:endParaRPr lang="en-US" sz="700" b="1" kern="1200" dirty="0">
            <a:solidFill>
              <a:schemeClr val="bg1"/>
            </a:solidFill>
          </a:endParaRPr>
        </a:p>
      </dsp:txBody>
      <dsp:txXfrm>
        <a:off x="305814" y="374569"/>
        <a:ext cx="1476604" cy="141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D05E5-865C-46EF-9529-BE7AD5AAD9BA}">
      <dsp:nvSpPr>
        <dsp:cNvPr id="0" name=""/>
        <dsp:cNvSpPr/>
      </dsp:nvSpPr>
      <dsp:spPr>
        <a:xfrm>
          <a:off x="0" y="85248"/>
          <a:ext cx="1728192" cy="6912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700" kern="1200"/>
            <a:t>Задаци су рађени у </a:t>
          </a:r>
          <a:r>
            <a:rPr lang="en-US" sz="700" kern="1200"/>
            <a:t>Microsoft Excel 365 </a:t>
          </a:r>
          <a:r>
            <a:rPr lang="ru-RU" sz="700" kern="1200"/>
            <a:t>програму, илустрације су урађене у </a:t>
          </a:r>
          <a:r>
            <a:rPr lang="en-US" sz="700" kern="1200"/>
            <a:t>AutoCAD 2019 </a:t>
          </a:r>
          <a:r>
            <a:rPr lang="ru-RU" sz="700" kern="1200"/>
            <a:t>програму</a:t>
          </a:r>
          <a:endParaRPr lang="en-US" sz="700" kern="1200"/>
        </a:p>
      </dsp:txBody>
      <dsp:txXfrm>
        <a:off x="345638" y="85248"/>
        <a:ext cx="1036916" cy="691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D8FD8-DD78-45BB-BBD0-E4446BE04163}">
      <dsp:nvSpPr>
        <dsp:cNvPr id="0" name=""/>
        <dsp:cNvSpPr/>
      </dsp:nvSpPr>
      <dsp:spPr>
        <a:xfrm>
          <a:off x="0" y="0"/>
          <a:ext cx="3528392" cy="9572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Сваки ученик је имао посебно креирани (домаћи) задатак са различитом поставком, а исте тежине.</a:t>
          </a:r>
          <a:endParaRPr lang="en-US" sz="1300" kern="1200" dirty="0"/>
        </a:p>
      </dsp:txBody>
      <dsp:txXfrm>
        <a:off x="0" y="0"/>
        <a:ext cx="3528392" cy="957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5C7EA-6EF2-407F-AFFD-5F33CCAA1B22}">
      <dsp:nvSpPr>
        <dsp:cNvPr id="0" name=""/>
        <dsp:cNvSpPr/>
      </dsp:nvSpPr>
      <dsp:spPr>
        <a:xfrm>
          <a:off x="270029" y="0"/>
          <a:ext cx="3060340" cy="107721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45A3B-A95D-4A75-9975-2D64CC8E29AB}">
      <dsp:nvSpPr>
        <dsp:cNvPr id="0" name=""/>
        <dsp:cNvSpPr/>
      </dsp:nvSpPr>
      <dsp:spPr>
        <a:xfrm>
          <a:off x="39379" y="323165"/>
          <a:ext cx="3521641" cy="4308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У учионици су ученици имали материјале и задатке, а константна је била и комуникација ученика и наставника.</a:t>
          </a:r>
          <a:endParaRPr lang="en-US" sz="900" kern="1200" dirty="0"/>
        </a:p>
      </dsp:txBody>
      <dsp:txXfrm>
        <a:off x="60413" y="344199"/>
        <a:ext cx="3479573" cy="38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35388-132F-4657-8D7A-BD2BA2FA91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024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1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3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0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3008C-F598-449B-8F4F-160E2ECC8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77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1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7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4DDDA-03E8-42C5-B5FE-5EB58D27E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076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C0711-31F8-4185-8F56-03203FD785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9721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9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EC651CD-A4D8-4EF3-9855-17D6CFE2D2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2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</p:sldLayoutIdLst>
  <p:transition spd="med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jpg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jp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microsoft.com/office/2007/relationships/diagramDrawing" Target="../diagrams/drawing3.xml"/><Relationship Id="rId4" Type="http://schemas.openxmlformats.org/officeDocument/2006/relationships/image" Target="../media/image11.jp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2.jpeg"/><Relationship Id="rId21" Type="http://schemas.openxmlformats.org/officeDocument/2006/relationships/image" Target="../media/image27.jpg"/><Relationship Id="rId7" Type="http://schemas.openxmlformats.org/officeDocument/2006/relationships/diagramLayout" Target="../diagrams/layout4.xml"/><Relationship Id="rId12" Type="http://schemas.openxmlformats.org/officeDocument/2006/relationships/image" Target="../media/image18.jpg"/><Relationship Id="rId17" Type="http://schemas.openxmlformats.org/officeDocument/2006/relationships/image" Target="../media/image23.jpg"/><Relationship Id="rId2" Type="http://schemas.openxmlformats.org/officeDocument/2006/relationships/image" Target="../media/image14.jpeg"/><Relationship Id="rId16" Type="http://schemas.openxmlformats.org/officeDocument/2006/relationships/image" Target="../media/image22.jp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17.jpeg"/><Relationship Id="rId5" Type="http://schemas.openxmlformats.org/officeDocument/2006/relationships/image" Target="../media/image16.jpeg"/><Relationship Id="rId15" Type="http://schemas.openxmlformats.org/officeDocument/2006/relationships/image" Target="../media/image21.jpg"/><Relationship Id="rId10" Type="http://schemas.microsoft.com/office/2007/relationships/diagramDrawing" Target="../diagrams/drawing4.xml"/><Relationship Id="rId19" Type="http://schemas.openxmlformats.org/officeDocument/2006/relationships/image" Target="../media/image25.jpg"/><Relationship Id="rId4" Type="http://schemas.openxmlformats.org/officeDocument/2006/relationships/image" Target="../media/image15.jpeg"/><Relationship Id="rId9" Type="http://schemas.openxmlformats.org/officeDocument/2006/relationships/diagramColors" Target="../diagrams/colors4.xml"/><Relationship Id="rId1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143116"/>
            <a:ext cx="91440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Магија је у рукама наставника</a:t>
            </a:r>
          </a:p>
          <a:p>
            <a:pPr algn="ctr" eaLnBrk="0" hangingPunct="0">
              <a:spcBef>
                <a:spcPct val="50000"/>
              </a:spcBef>
            </a:pPr>
            <a:r>
              <a:rPr lang="sr-Cyrl-RS" sz="28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УГЛОВИ НА ДАЉИНУ</a:t>
            </a:r>
          </a:p>
          <a:p>
            <a:pPr algn="ctr" eaLnBrk="0" hangingPunct="0">
              <a:spcBef>
                <a:spcPct val="50000"/>
              </a:spcBef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Обрада вертикалних углова мерених гирусном методом у ТО1в</a:t>
            </a:r>
            <a:endParaRPr lang="en-US" dirty="0">
              <a:effectLst>
                <a:outerShdw blurRad="38100" dist="38100" dir="2700000" algn="tl">
                  <a:srgbClr val="000000">
                    <a:alpha val="6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779" y="432369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Подручје рада: Геодезија и грађевинарство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Одељење:  I/4 –Геодетски техничар - ГЕОМЕТАР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 : Геодетска мерења и рачунања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Школска: 2019/2020. год.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542926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1500" dirty="0">
                <a:latin typeface="Times New Roman" pitchFamily="18" charset="0"/>
                <a:cs typeface="Times New Roman" pitchFamily="18" charset="0"/>
              </a:rPr>
              <a:t>Наставник: Дејан Рудњанин</a:t>
            </a:r>
          </a:p>
          <a:p>
            <a:r>
              <a:rPr lang="ru-RU" kern="1500" dirty="0">
                <a:latin typeface="Times New Roman" pitchFamily="18" charset="0"/>
                <a:cs typeface="Times New Roman" pitchFamily="18" charset="0"/>
              </a:rPr>
              <a:t>Школа: Машинска техничка школа „14. октобар“ Краљево</a:t>
            </a:r>
          </a:p>
        </p:txBody>
      </p:sp>
      <p:pic>
        <p:nvPicPr>
          <p:cNvPr id="11" name="Picture 2" descr="C:\Users\Goca\Desktop\89416_orig.jpg">
            <a:extLst>
              <a:ext uri="{FF2B5EF4-FFF2-40B4-BE49-F238E27FC236}">
                <a16:creationId xmlns:a16="http://schemas.microsoft.com/office/drawing/2014/main" id="{43C1204E-3678-4363-94DA-345029C6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52" y="212181"/>
            <a:ext cx="1549310" cy="1491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604" y="240"/>
              <a:ext cx="96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endParaRPr lang="en-US" sz="2200"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5775" y="2348880"/>
            <a:ext cx="7465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400" spc="-25" dirty="0">
                <a:effectLst>
                  <a:reflection blurRad="6350" stA="55000" endA="300" endPos="45500" dir="5400000" sy="-100000" algn="bl" rotWithShape="0"/>
                </a:effectLst>
                <a:latin typeface="Times New Roman"/>
                <a:ea typeface="Times New Roman"/>
              </a:rPr>
              <a:t>КРАЈ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57290" y="428604"/>
            <a:ext cx="748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sr-Cyrl-RS" sz="18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/>
                <a:ea typeface="Times New Roman"/>
              </a:rPr>
              <a:t>КРАЈ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3429000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ХВАЛА НА ПАЖЊИ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Goca\Desktop\89416_orig.jpg">
            <a:extLst>
              <a:ext uri="{FF2B5EF4-FFF2-40B4-BE49-F238E27FC236}">
                <a16:creationId xmlns:a16="http://schemas.microsoft.com/office/drawing/2014/main" id="{41EE4E64-910B-437E-966D-D14638E2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2" presetClass="exit" presetSubtype="3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195" y="240"/>
              <a:ext cx="137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500" dist="1016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sr-Cyrl-RS" noProof="1">
                  <a:latin typeface="Times New Roman" pitchFamily="18" charset="0"/>
                  <a:cs typeface="Times New Roman" pitchFamily="18" charset="0"/>
                </a:rPr>
                <a:t>Циљеви и исходи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2910" y="1643050"/>
            <a:ext cx="7529490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Основни циљ јесте обрада вертикалних углова мерених гирусном методом у ТО1в, што се постиже кроз конкретизоване циљеве попут: 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46113" indent="-285750" defTabSz="720725">
              <a:buFont typeface="Wingdings" panose="05000000000000000000" pitchFamily="2" charset="2"/>
              <a:buChar char="Ø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Уочавањем разлика између зенитних даљина и вертикалних углова; </a:t>
            </a:r>
          </a:p>
          <a:p>
            <a:pPr marL="646113" indent="-285750" defTabSz="720725">
              <a:buFont typeface="Wingdings" panose="05000000000000000000" pitchFamily="2" charset="2"/>
              <a:buChar char="Ø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Спровеђењем основних рачунских операција (сабирање, одузимање, множење и дељење) са угловним јединицама, </a:t>
            </a:r>
          </a:p>
          <a:p>
            <a:pPr marL="646113" indent="-285750" defTabSz="720725">
              <a:buFont typeface="Wingdings" panose="05000000000000000000" pitchFamily="2" charset="2"/>
              <a:buChar char="Ø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 са подацима у различитим јединицама (сексагезималним и центазималним угловним јединицама), </a:t>
            </a:r>
          </a:p>
          <a:p>
            <a:pPr marL="646113" indent="-285750" defTabSz="720725">
              <a:buFont typeface="Wingdings" panose="05000000000000000000" pitchFamily="2" charset="2"/>
              <a:buChar char="Ø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Распознавањем специјалног случаја вертикалног угла, </a:t>
            </a:r>
          </a:p>
          <a:p>
            <a:pPr marL="646113" indent="-285750" defTabSz="720725">
              <a:buFont typeface="Wingdings" panose="05000000000000000000" pitchFamily="2" charset="2"/>
              <a:buChar char="Ø"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Наглашавањем значаја спровођења контрола рачунања.</a:t>
            </a:r>
          </a:p>
          <a:p>
            <a:pPr marL="360363" defTabSz="720725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Након ове наставне теме, ученик ће: 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363">
              <a:buFont typeface="Wingdings" panose="05000000000000000000" pitchFamily="2" charset="2"/>
              <a:buChar char="ü"/>
              <a:tabLst>
                <a:tab pos="720725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Разликовати типове вертикалних углова,</a:t>
            </a:r>
          </a:p>
          <a:p>
            <a:pPr marL="360363">
              <a:buFont typeface="Wingdings" panose="05000000000000000000" pitchFamily="2" charset="2"/>
              <a:buChar char="ü"/>
              <a:tabLst>
                <a:tab pos="720725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Моћи да спроводи различите рачунске операције са различитим типовима угловних јединица,</a:t>
            </a:r>
          </a:p>
          <a:p>
            <a:pPr marL="360363">
              <a:buFont typeface="Wingdings" panose="05000000000000000000" pitchFamily="2" charset="2"/>
              <a:buChar char="ü"/>
              <a:tabLst>
                <a:tab pos="720725" algn="l"/>
              </a:tabLst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Попуњава триконометријски образац у складу са важећим правилником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F7D3D5D1-DF10-41E1-8122-ED61B107B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604" y="240"/>
              <a:ext cx="96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endParaRPr lang="en-US" sz="2200"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8695" y="2705725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noProof="1">
                <a:effectLst/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4400" noProof="1">
                <a:effectLst/>
                <a:highlight>
                  <a:srgbClr val="EC0000"/>
                </a:highlight>
                <a:latin typeface="Times New Roman" pitchFamily="18" charset="0"/>
                <a:cs typeface="Times New Roman" pitchFamily="18" charset="0"/>
              </a:rPr>
              <a:t>Tube</a:t>
            </a:r>
            <a:r>
              <a:rPr lang="en-US" sz="4400" noProof="1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400" noProof="1">
                <a:effectLst/>
                <a:latin typeface="Times New Roman" pitchFamily="18" charset="0"/>
                <a:cs typeface="Times New Roman" pitchFamily="18" charset="0"/>
              </a:rPr>
              <a:t>видео лекције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57313" y="381001"/>
            <a:ext cx="748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noProof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noProof="1">
                <a:highlight>
                  <a:srgbClr val="EC0000"/>
                </a:highlight>
                <a:latin typeface="Times New Roman" pitchFamily="18" charset="0"/>
                <a:cs typeface="Times New Roman" pitchFamily="18" charset="0"/>
              </a:rPr>
              <a:t>Tube</a:t>
            </a:r>
            <a:r>
              <a:rPr lang="en-US" noProof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noProof="1">
                <a:latin typeface="Times New Roman" pitchFamily="18" charset="0"/>
                <a:cs typeface="Times New Roman" pitchFamily="18" charset="0"/>
              </a:rPr>
              <a:t>видео лекције</a:t>
            </a:r>
          </a:p>
        </p:txBody>
      </p:sp>
      <p:pic>
        <p:nvPicPr>
          <p:cNvPr id="10" name="Picture 2" descr="C:\Users\Goca\Desktop\89416_orig.jpg">
            <a:extLst>
              <a:ext uri="{FF2B5EF4-FFF2-40B4-BE49-F238E27FC236}">
                <a16:creationId xmlns:a16="http://schemas.microsoft.com/office/drawing/2014/main" id="{BAE6389A-4CA6-4BB8-97A5-E56D15BC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xit" presetSubtype="3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1746" y="240"/>
              <a:ext cx="38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You</a:t>
              </a:r>
              <a:r>
                <a:rPr lang="en-US" noProof="1">
                  <a:highlight>
                    <a:srgbClr val="EC0000"/>
                  </a:highlight>
                  <a:latin typeface="Times New Roman" pitchFamily="18" charset="0"/>
                  <a:cs typeface="Times New Roman" pitchFamily="18" charset="0"/>
                </a:rPr>
                <a:t>Tube</a:t>
              </a: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Cyrl-RS" noProof="1">
                  <a:latin typeface="Times New Roman" pitchFamily="18" charset="0"/>
                  <a:cs typeface="Times New Roman" pitchFamily="18" charset="0"/>
                </a:rPr>
                <a:t>видео лекције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85786" y="1357298"/>
            <a:ext cx="7715304" cy="3541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Видео лекције су ученицима биле доступне на недељном нивоу, а у свакој је обрађено по 2 примера из радне свеске, при чему се највише пажње придавало: да се представе разлике између вертикалних углова и зенитних даљина; правилном радоследу обраде и контролама рачунања;  да се правилно спроводе рачунске операције са (различитим) угловним јединицама; да се препознају и обрађују специјални случајеви вертикалног угла.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Свако предавање прати званични план и програм и пружа ученицима могућност да „на даљину“ савладају градиво, на начин како би то учинили и у редовној настави.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084DAB9C-B1ED-4DB5-A189-D977075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2245" y="240"/>
              <a:ext cx="33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You</a:t>
              </a:r>
              <a:r>
                <a:rPr lang="en-US" noProof="1">
                  <a:highlight>
                    <a:srgbClr val="EC0000"/>
                  </a:highlight>
                  <a:latin typeface="Times New Roman" pitchFamily="18" charset="0"/>
                  <a:cs typeface="Times New Roman" pitchFamily="18" charset="0"/>
                </a:rPr>
                <a:t>Tube</a:t>
              </a: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Cyrl-RS" noProof="1">
                  <a:latin typeface="Times New Roman" pitchFamily="18" charset="0"/>
                  <a:cs typeface="Times New Roman" pitchFamily="18" charset="0"/>
                </a:rPr>
                <a:t>видео лекције</a:t>
              </a:r>
            </a:p>
          </p:txBody>
        </p:sp>
      </p:grp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E958FA9C-1D85-4BDF-9F0B-F8D5C070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8C0271-DC13-45A2-9E6D-D2F127106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82004"/>
            <a:ext cx="4479157" cy="2977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466A485-7F20-437D-81D3-F3B1F2711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19" y="1594556"/>
            <a:ext cx="3054751" cy="24125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208F1BA-F6A9-4885-A4D2-54958908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45" y="4454196"/>
            <a:ext cx="4568101" cy="2225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0CF21F60-BF12-4640-AFE1-E5199AE56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650386"/>
              </p:ext>
            </p:extLst>
          </p:nvPr>
        </p:nvGraphicFramePr>
        <p:xfrm>
          <a:off x="683568" y="4365104"/>
          <a:ext cx="2088232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63328222"/>
      </p:ext>
    </p:extLst>
  </p:cSld>
  <p:clrMapOvr>
    <a:masterClrMapping/>
  </p:clrMapOvr>
  <p:transition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D02299-4AF2-4DD7-8FC4-87D91F6C9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7CD02299-4AF2-4DD7-8FC4-87D91F6C9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7CD02299-4AF2-4DD7-8FC4-87D91F6C9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xit" presetSubtype="5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dgm id="{7CD02299-4AF2-4DD7-8FC4-87D91F6C9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CD02299-4AF2-4DD7-8FC4-87D91F6C9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Graphic spid="13" grpI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2245" y="240"/>
              <a:ext cx="33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You</a:t>
              </a:r>
              <a:r>
                <a:rPr lang="en-US" noProof="1">
                  <a:highlight>
                    <a:srgbClr val="EC0000"/>
                  </a:highlight>
                  <a:latin typeface="Times New Roman" pitchFamily="18" charset="0"/>
                  <a:cs typeface="Times New Roman" pitchFamily="18" charset="0"/>
                </a:rPr>
                <a:t>Tube</a:t>
              </a: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Cyrl-RS" noProof="1">
                  <a:latin typeface="Times New Roman" pitchFamily="18" charset="0"/>
                  <a:cs typeface="Times New Roman" pitchFamily="18" charset="0"/>
                </a:rPr>
                <a:t>видео лекције</a:t>
              </a:r>
            </a:p>
          </p:txBody>
        </p:sp>
      </p:grp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E958FA9C-1D85-4BDF-9F0B-F8D5C070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C0271-DC13-45A2-9E6D-D2F127106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3525586"/>
            <a:ext cx="5752021" cy="264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6A485-7F20-437D-81D3-F3B1F27118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9872" y="1535212"/>
            <a:ext cx="1568323" cy="1515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8F1BA-F6A9-4885-A4D2-54958908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545831"/>
            <a:ext cx="1800200" cy="1541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A9668C-02B8-47E8-9E74-20537B9AC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2774"/>
              </p:ext>
            </p:extLst>
          </p:nvPr>
        </p:nvGraphicFramePr>
        <p:xfrm>
          <a:off x="6933527" y="5445224"/>
          <a:ext cx="1728192" cy="86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0C1894D-AE06-4F5B-BA0E-363CB17BC9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6589" y="1412776"/>
            <a:ext cx="2208360" cy="264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7070937"/>
      </p:ext>
    </p:extLst>
  </p:cSld>
  <p:clrMapOvr>
    <a:masterClrMapping/>
  </p:clrMapOvr>
  <p:transition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xit" presetSubtype="1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xit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2245" y="240"/>
              <a:ext cx="33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You</a:t>
              </a:r>
              <a:r>
                <a:rPr lang="en-US" noProof="1">
                  <a:highlight>
                    <a:srgbClr val="EC0000"/>
                  </a:highlight>
                  <a:latin typeface="Times New Roman" pitchFamily="18" charset="0"/>
                  <a:cs typeface="Times New Roman" pitchFamily="18" charset="0"/>
                </a:rPr>
                <a:t>Tube</a:t>
              </a: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Cyrl-RS" noProof="1">
                  <a:latin typeface="Times New Roman" pitchFamily="18" charset="0"/>
                  <a:cs typeface="Times New Roman" pitchFamily="18" charset="0"/>
                </a:rPr>
                <a:t>видео лекције</a:t>
              </a:r>
            </a:p>
          </p:txBody>
        </p:sp>
      </p:grp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E958FA9C-1D85-4BDF-9F0B-F8D5C070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C0271-DC13-45A2-9E6D-D2F127106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18572">
            <a:off x="233235" y="2676410"/>
            <a:ext cx="1816401" cy="1505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6A485-7F20-437D-81D3-F3B1F2711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94402">
            <a:off x="7510981" y="2033572"/>
            <a:ext cx="1083039" cy="3154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8F1BA-F6A9-4885-A4D2-54958908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075" y="4498873"/>
            <a:ext cx="4568101" cy="1978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D09432-9833-42CB-AF53-4650936C17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22249"/>
              </p:ext>
            </p:extLst>
          </p:nvPr>
        </p:nvGraphicFramePr>
        <p:xfrm>
          <a:off x="2843808" y="3216572"/>
          <a:ext cx="3528392" cy="957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886CEA8-84F5-4389-91EE-3887D75027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641" y="1284246"/>
            <a:ext cx="5020718" cy="1607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5111113"/>
      </p:ext>
    </p:extLst>
  </p:cSld>
  <p:clrMapOvr>
    <a:masterClrMapping/>
  </p:clrMapOvr>
  <p:transition spd="med"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xit" presetSubtype="1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4604" y="240"/>
              <a:ext cx="96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endParaRPr lang="en-US" sz="2200"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78695" y="2705725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noProof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noProof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noProof="1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noProof="1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noProof="1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noProof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noProof="1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400" noProof="1">
                <a:effectLst/>
                <a:latin typeface="Times New Roman" pitchFamily="18" charset="0"/>
                <a:cs typeface="Times New Roman" pitchFamily="18" charset="0"/>
              </a:rPr>
              <a:t>учионица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57313" y="381001"/>
            <a:ext cx="7481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noProof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noProof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noProof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noProof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noProof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noProof="1">
                <a:latin typeface="Times New Roman" pitchFamily="18" charset="0"/>
                <a:cs typeface="Times New Roman" pitchFamily="18" charset="0"/>
              </a:rPr>
              <a:t>учионица</a:t>
            </a:r>
          </a:p>
        </p:txBody>
      </p:sp>
      <p:pic>
        <p:nvPicPr>
          <p:cNvPr id="10" name="Picture 2" descr="C:\Users\Goca\Desktop\89416_orig.jpg">
            <a:extLst>
              <a:ext uri="{FF2B5EF4-FFF2-40B4-BE49-F238E27FC236}">
                <a16:creationId xmlns:a16="http://schemas.microsoft.com/office/drawing/2014/main" id="{BAE6389A-4CA6-4BB8-97A5-E56D15BC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79671"/>
      </p:ext>
    </p:extLst>
  </p:cSld>
  <p:clrMapOvr>
    <a:masterClrMapping/>
  </p:clrMapOvr>
  <p:transition spd="med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xit" presetSubtype="3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CEA8-84F5-4389-91EE-3887D7502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268760"/>
            <a:ext cx="4316470" cy="1631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81000"/>
            <a:ext cx="8534400" cy="533400"/>
            <a:chOff x="192" y="240"/>
            <a:chExt cx="5376" cy="336"/>
          </a:xfrm>
        </p:grpSpPr>
        <p:sp>
          <p:nvSpPr>
            <p:cNvPr id="8197" name="Line 11"/>
            <p:cNvSpPr>
              <a:spLocks noChangeShapeType="1"/>
            </p:cNvSpPr>
            <p:nvPr/>
          </p:nvSpPr>
          <p:spPr bwMode="auto">
            <a:xfrm>
              <a:off x="192" y="5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Text Box 12"/>
            <p:cNvSpPr txBox="1">
              <a:spLocks noChangeArrowheads="1"/>
            </p:cNvSpPr>
            <p:nvPr/>
          </p:nvSpPr>
          <p:spPr bwMode="auto">
            <a:xfrm>
              <a:off x="2245" y="240"/>
              <a:ext cx="33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noProof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noProof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noProof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noProof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noProof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noProof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noProof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sr-Cyrl-RS" noProof="1">
                  <a:latin typeface="Times New Roman" pitchFamily="18" charset="0"/>
                  <a:cs typeface="Times New Roman" pitchFamily="18" charset="0"/>
                </a:rPr>
                <a:t>учионица</a:t>
              </a:r>
            </a:p>
          </p:txBody>
        </p:sp>
      </p:grpSp>
      <p:pic>
        <p:nvPicPr>
          <p:cNvPr id="8" name="Picture 2" descr="C:\Users\Goca\Desktop\89416_orig.jpg">
            <a:extLst>
              <a:ext uri="{FF2B5EF4-FFF2-40B4-BE49-F238E27FC236}">
                <a16:creationId xmlns:a16="http://schemas.microsoft.com/office/drawing/2014/main" id="{E958FA9C-1D85-4BDF-9F0B-F8D5C070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34"/>
            <a:ext cx="720080" cy="6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C0271-DC13-45A2-9E6D-D2F127106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248" y="1251247"/>
            <a:ext cx="2580520" cy="2067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8F1BA-F6A9-4885-A4D2-54958908C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3033" y="2924944"/>
            <a:ext cx="4713381" cy="2304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8FDAA24-5D67-4BC5-A71D-1D310F0BB2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700534"/>
              </p:ext>
            </p:extLst>
          </p:nvPr>
        </p:nvGraphicFramePr>
        <p:xfrm>
          <a:off x="395536" y="5646003"/>
          <a:ext cx="3600400" cy="1077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466A485-7F20-437D-81D3-F3B1F27118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248" y="4061578"/>
            <a:ext cx="2258664" cy="1844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C9DA8E-7ACE-400F-9261-E847B8D186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34" y="3459229"/>
            <a:ext cx="2423742" cy="950217"/>
          </a:xfrm>
          <a:prstGeom prst="rect">
            <a:avLst/>
          </a:prstGeom>
        </p:spPr>
      </p:pic>
      <p:pic>
        <p:nvPicPr>
          <p:cNvPr id="34" name="Picture 3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0BEB85A-173A-4B91-9DB5-B3CD5281BD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80" y="3582571"/>
            <a:ext cx="3400425" cy="971550"/>
          </a:xfrm>
          <a:prstGeom prst="rect">
            <a:avLst/>
          </a:prstGeom>
        </p:spPr>
      </p:pic>
      <p:pic>
        <p:nvPicPr>
          <p:cNvPr id="36" name="Picture 3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BF5C11-776E-4945-9C4D-5E550FFF07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2" y="4606459"/>
            <a:ext cx="3662422" cy="872503"/>
          </a:xfrm>
          <a:prstGeom prst="rect">
            <a:avLst/>
          </a:prstGeom>
        </p:spPr>
      </p:pic>
      <p:pic>
        <p:nvPicPr>
          <p:cNvPr id="38" name="Picture 37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DF1FC46F-410E-4DEE-A845-A8E3AE2BB7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22" y="3375230"/>
            <a:ext cx="2281099" cy="2431089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207B1D-9BCF-41B7-8709-708F86C996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6051118"/>
            <a:ext cx="3371850" cy="647700"/>
          </a:xfrm>
          <a:prstGeom prst="rect">
            <a:avLst/>
          </a:prstGeom>
        </p:spPr>
      </p:pic>
      <p:pic>
        <p:nvPicPr>
          <p:cNvPr id="42" name="Picture 4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EBB0A4-753E-4597-B380-E11DD367E4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82" y="4723220"/>
            <a:ext cx="1962150" cy="72390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8192E5-D23F-4614-A103-7C3BBFC0009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99" y="5764657"/>
            <a:ext cx="4138726" cy="1025888"/>
          </a:xfrm>
          <a:prstGeom prst="rect">
            <a:avLst/>
          </a:prstGeom>
        </p:spPr>
      </p:pic>
      <p:pic>
        <p:nvPicPr>
          <p:cNvPr id="46" name="Picture 4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E158E15-B370-4848-A257-26F6968413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65" y="1044098"/>
            <a:ext cx="3774560" cy="2516373"/>
          </a:xfrm>
          <a:prstGeom prst="rect">
            <a:avLst/>
          </a:prstGeom>
        </p:spPr>
      </p:pic>
      <p:pic>
        <p:nvPicPr>
          <p:cNvPr id="48" name="Picture 4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4708E37-6803-451C-AC47-AE9C9249AD8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0" y="1229340"/>
            <a:ext cx="2955135" cy="836468"/>
          </a:xfrm>
          <a:prstGeom prst="rect">
            <a:avLst/>
          </a:prstGeom>
        </p:spPr>
      </p:pic>
      <p:pic>
        <p:nvPicPr>
          <p:cNvPr id="50" name="Picture 4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7A2B01-F252-4ED7-B423-D96DA195EF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13" y="3225689"/>
            <a:ext cx="3286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37813"/>
      </p:ext>
    </p:extLst>
  </p:cSld>
  <p:clrMapOvr>
    <a:masterClrMapping/>
  </p:clrMapOvr>
  <p:transition advTm="1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0" presetID="26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1650</TotalTime>
  <Words>404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 za geodeziju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Novosti</dc:title>
  <dc:creator>Dejan Rudnjanin</dc:creator>
  <cp:lastModifiedBy>Dejan Rudnjanin</cp:lastModifiedBy>
  <cp:revision>194</cp:revision>
  <dcterms:created xsi:type="dcterms:W3CDTF">2006-01-12T15:00:20Z</dcterms:created>
  <dcterms:modified xsi:type="dcterms:W3CDTF">2020-05-26T11:24:49Z</dcterms:modified>
</cp:coreProperties>
</file>